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9"/>
  </p:notesMasterIdLst>
  <p:sldIdLst>
    <p:sldId id="265" r:id="rId7"/>
    <p:sldId id="266" r:id="rId8"/>
    <p:sldId id="259" r:id="rId9"/>
    <p:sldId id="260" r:id="rId10"/>
    <p:sldId id="261" r:id="rId11"/>
    <p:sldId id="262" r:id="rId12"/>
    <p:sldId id="268" r:id="rId13"/>
    <p:sldId id="263" r:id="rId14"/>
    <p:sldId id="264" r:id="rId15"/>
    <p:sldId id="267" r:id="rId16"/>
    <p:sldId id="258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80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58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39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17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98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4568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96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EB105-E7CF-914B-948D-FE9DB427477C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362F1-BD68-4542-8491-565496FE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4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80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58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39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17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98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16D19-EF8B-2445-9F0E-F817501147D2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69E37-E693-4344-95E6-99AD57A9772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05A8A7-7088-464E-B889-62F8A09BB918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112D6-0D97-6A41-8B0D-F9247DE8164B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98167" y="685537"/>
            <a:ext cx="2464008" cy="3429791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0EEC2-AA24-0A4C-A8A6-A6A3A13D998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2B7D8-2ED2-114F-BB2F-AAAE67817AD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35B82-95AD-FC48-91C0-13DD142AB5F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90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1A07C-7E62-954F-B71E-B7DDE12177F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1A07C-7E62-954F-B71E-B7DDE12177F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299BA-72DA-BE46-8185-70612E99810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31845-6415-064E-8A9E-9F6C5701E6B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5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E4FF7-FB25-9B4B-B256-FF2541BDE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5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885B-8DBA-684F-9A26-A3BFC35A0F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8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0C701-FE49-CF45-832A-FC0D1F76C4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5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4774C-9A7B-4541-8570-C4E861BAF6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0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AC54C-5111-ED42-9208-6FE1820A07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8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09B60-BFE6-2F4B-9411-395679C491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5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D71E4-444D-1A4F-A39C-C9C313E62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3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FBF89-8E83-2E40-9F44-E92A5E4090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6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77F8A-13A3-3D4F-B09B-7E55843C88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8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6A1E3-43C6-5A48-985F-F212A99E06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19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C32BA-95EA-A94D-8BFE-9D28913DF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420C-1EB1-8A40-8788-BCC8C9A6DE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1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5E7FA-CAAC-A14F-86C3-E2CE19B73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58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54C3B-6757-AB4F-8FB4-F8B1F1333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6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F7780-1639-0147-B8CD-F614B9F2E6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24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5E617-8653-5047-8C41-C7E387B74E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9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4760F-F6D4-3740-841F-7A2FAB1D04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5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04CE-19C1-824F-B13E-04EC0523E2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72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5FD-596A-4943-9120-F4289541B1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91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6E94F-08EE-8C49-A4BB-DA953727AC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87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E5388-74C6-CC4D-9BE4-C81F46929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16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4F027-60A3-4249-AFFE-EA334AEF5A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916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60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2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1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35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5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518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9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668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64" indent="0">
              <a:buNone/>
              <a:defRPr sz="2000" b="1"/>
            </a:lvl2pPr>
            <a:lvl3pPr marL="904524" indent="0">
              <a:buNone/>
              <a:defRPr sz="1800" b="1"/>
            </a:lvl3pPr>
            <a:lvl4pPr marL="1356769" indent="0">
              <a:buNone/>
              <a:defRPr sz="1600" b="1"/>
            </a:lvl4pPr>
            <a:lvl5pPr marL="1809023" indent="0">
              <a:buNone/>
              <a:defRPr sz="1600" b="1"/>
            </a:lvl5pPr>
            <a:lvl6pPr marL="2261276" indent="0">
              <a:buNone/>
              <a:defRPr sz="1600" b="1"/>
            </a:lvl6pPr>
            <a:lvl7pPr marL="2713528" indent="0">
              <a:buNone/>
              <a:defRPr sz="1600" b="1"/>
            </a:lvl7pPr>
            <a:lvl8pPr marL="3165786" indent="0">
              <a:buNone/>
              <a:defRPr sz="1600" b="1"/>
            </a:lvl8pPr>
            <a:lvl9pPr marL="36180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64" indent="0">
              <a:buNone/>
              <a:defRPr sz="2000" b="1"/>
            </a:lvl2pPr>
            <a:lvl3pPr marL="904524" indent="0">
              <a:buNone/>
              <a:defRPr sz="1800" b="1"/>
            </a:lvl3pPr>
            <a:lvl4pPr marL="1356769" indent="0">
              <a:buNone/>
              <a:defRPr sz="1600" b="1"/>
            </a:lvl4pPr>
            <a:lvl5pPr marL="1809023" indent="0">
              <a:buNone/>
              <a:defRPr sz="1600" b="1"/>
            </a:lvl5pPr>
            <a:lvl6pPr marL="2261276" indent="0">
              <a:buNone/>
              <a:defRPr sz="1600" b="1"/>
            </a:lvl6pPr>
            <a:lvl7pPr marL="2713528" indent="0">
              <a:buNone/>
              <a:defRPr sz="1600" b="1"/>
            </a:lvl7pPr>
            <a:lvl8pPr marL="3165786" indent="0">
              <a:buNone/>
              <a:defRPr sz="1600" b="1"/>
            </a:lvl8pPr>
            <a:lvl9pPr marL="36180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50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5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08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449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264" indent="0">
              <a:buNone/>
              <a:defRPr sz="1200"/>
            </a:lvl2pPr>
            <a:lvl3pPr marL="904524" indent="0">
              <a:buNone/>
              <a:defRPr sz="1000"/>
            </a:lvl3pPr>
            <a:lvl4pPr marL="1356769" indent="0">
              <a:buNone/>
              <a:defRPr sz="900"/>
            </a:lvl4pPr>
            <a:lvl5pPr marL="1809023" indent="0">
              <a:buNone/>
              <a:defRPr sz="900"/>
            </a:lvl5pPr>
            <a:lvl6pPr marL="2261276" indent="0">
              <a:buNone/>
              <a:defRPr sz="900"/>
            </a:lvl6pPr>
            <a:lvl7pPr marL="2713528" indent="0">
              <a:buNone/>
              <a:defRPr sz="900"/>
            </a:lvl7pPr>
            <a:lvl8pPr marL="3165786" indent="0">
              <a:buNone/>
              <a:defRPr sz="900"/>
            </a:lvl8pPr>
            <a:lvl9pPr marL="36180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599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264" indent="0">
              <a:buNone/>
              <a:defRPr sz="2800"/>
            </a:lvl2pPr>
            <a:lvl3pPr marL="904524" indent="0">
              <a:buNone/>
              <a:defRPr sz="2400"/>
            </a:lvl3pPr>
            <a:lvl4pPr marL="1356769" indent="0">
              <a:buNone/>
              <a:defRPr sz="2000"/>
            </a:lvl4pPr>
            <a:lvl5pPr marL="1809023" indent="0">
              <a:buNone/>
              <a:defRPr sz="2000"/>
            </a:lvl5pPr>
            <a:lvl6pPr marL="2261276" indent="0">
              <a:buNone/>
              <a:defRPr sz="2000"/>
            </a:lvl6pPr>
            <a:lvl7pPr marL="2713528" indent="0">
              <a:buNone/>
              <a:defRPr sz="2000"/>
            </a:lvl7pPr>
            <a:lvl8pPr marL="3165786" indent="0">
              <a:buNone/>
              <a:defRPr sz="2000"/>
            </a:lvl8pPr>
            <a:lvl9pPr marL="36180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264" indent="0">
              <a:buNone/>
              <a:defRPr sz="1200"/>
            </a:lvl2pPr>
            <a:lvl3pPr marL="904524" indent="0">
              <a:buNone/>
              <a:defRPr sz="1000"/>
            </a:lvl3pPr>
            <a:lvl4pPr marL="1356769" indent="0">
              <a:buNone/>
              <a:defRPr sz="900"/>
            </a:lvl4pPr>
            <a:lvl5pPr marL="1809023" indent="0">
              <a:buNone/>
              <a:defRPr sz="900"/>
            </a:lvl5pPr>
            <a:lvl6pPr marL="2261276" indent="0">
              <a:buNone/>
              <a:defRPr sz="900"/>
            </a:lvl6pPr>
            <a:lvl7pPr marL="2713528" indent="0">
              <a:buNone/>
              <a:defRPr sz="900"/>
            </a:lvl7pPr>
            <a:lvl8pPr marL="3165786" indent="0">
              <a:buNone/>
              <a:defRPr sz="900"/>
            </a:lvl8pPr>
            <a:lvl9pPr marL="36180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510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226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683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713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88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0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6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085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8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8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23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27" indent="0">
              <a:buNone/>
              <a:defRPr sz="2000" b="1"/>
            </a:lvl2pPr>
            <a:lvl3pPr marL="905049" indent="0">
              <a:buNone/>
              <a:defRPr sz="1800" b="1"/>
            </a:lvl3pPr>
            <a:lvl4pPr marL="1357562" indent="0">
              <a:buNone/>
              <a:defRPr sz="1600" b="1"/>
            </a:lvl4pPr>
            <a:lvl5pPr marL="1810079" indent="0">
              <a:buNone/>
              <a:defRPr sz="1600" b="1"/>
            </a:lvl5pPr>
            <a:lvl6pPr marL="2262598" indent="0">
              <a:buNone/>
              <a:defRPr sz="1600" b="1"/>
            </a:lvl6pPr>
            <a:lvl7pPr marL="2715115" indent="0">
              <a:buNone/>
              <a:defRPr sz="1600" b="1"/>
            </a:lvl7pPr>
            <a:lvl8pPr marL="3167636" indent="0">
              <a:buNone/>
              <a:defRPr sz="1600" b="1"/>
            </a:lvl8pPr>
            <a:lvl9pPr marL="36201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27" indent="0">
              <a:buNone/>
              <a:defRPr sz="2000" b="1"/>
            </a:lvl2pPr>
            <a:lvl3pPr marL="905049" indent="0">
              <a:buNone/>
              <a:defRPr sz="1800" b="1"/>
            </a:lvl3pPr>
            <a:lvl4pPr marL="1357562" indent="0">
              <a:buNone/>
              <a:defRPr sz="1600" b="1"/>
            </a:lvl4pPr>
            <a:lvl5pPr marL="1810079" indent="0">
              <a:buNone/>
              <a:defRPr sz="1600" b="1"/>
            </a:lvl5pPr>
            <a:lvl6pPr marL="2262598" indent="0">
              <a:buNone/>
              <a:defRPr sz="1600" b="1"/>
            </a:lvl6pPr>
            <a:lvl7pPr marL="2715115" indent="0">
              <a:buNone/>
              <a:defRPr sz="1600" b="1"/>
            </a:lvl7pPr>
            <a:lvl8pPr marL="3167636" indent="0">
              <a:buNone/>
              <a:defRPr sz="1600" b="1"/>
            </a:lvl8pPr>
            <a:lvl9pPr marL="36201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26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67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550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363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527" indent="0">
              <a:buNone/>
              <a:defRPr sz="1200"/>
            </a:lvl2pPr>
            <a:lvl3pPr marL="905049" indent="0">
              <a:buNone/>
              <a:defRPr sz="1000"/>
            </a:lvl3pPr>
            <a:lvl4pPr marL="1357562" indent="0">
              <a:buNone/>
              <a:defRPr sz="900"/>
            </a:lvl4pPr>
            <a:lvl5pPr marL="1810079" indent="0">
              <a:buNone/>
              <a:defRPr sz="900"/>
            </a:lvl5pPr>
            <a:lvl6pPr marL="2262598" indent="0">
              <a:buNone/>
              <a:defRPr sz="900"/>
            </a:lvl6pPr>
            <a:lvl7pPr marL="2715115" indent="0">
              <a:buNone/>
              <a:defRPr sz="900"/>
            </a:lvl7pPr>
            <a:lvl8pPr marL="3167636" indent="0">
              <a:buNone/>
              <a:defRPr sz="900"/>
            </a:lvl8pPr>
            <a:lvl9pPr marL="36201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146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527" indent="0">
              <a:buNone/>
              <a:defRPr sz="2800"/>
            </a:lvl2pPr>
            <a:lvl3pPr marL="905049" indent="0">
              <a:buNone/>
              <a:defRPr sz="2400"/>
            </a:lvl3pPr>
            <a:lvl4pPr marL="1357562" indent="0">
              <a:buNone/>
              <a:defRPr sz="2000"/>
            </a:lvl4pPr>
            <a:lvl5pPr marL="1810079" indent="0">
              <a:buNone/>
              <a:defRPr sz="2000"/>
            </a:lvl5pPr>
            <a:lvl6pPr marL="2262598" indent="0">
              <a:buNone/>
              <a:defRPr sz="2000"/>
            </a:lvl6pPr>
            <a:lvl7pPr marL="2715115" indent="0">
              <a:buNone/>
              <a:defRPr sz="2000"/>
            </a:lvl7pPr>
            <a:lvl8pPr marL="3167636" indent="0">
              <a:buNone/>
              <a:defRPr sz="2000"/>
            </a:lvl8pPr>
            <a:lvl9pPr marL="362015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527" indent="0">
              <a:buNone/>
              <a:defRPr sz="1200"/>
            </a:lvl2pPr>
            <a:lvl3pPr marL="905049" indent="0">
              <a:buNone/>
              <a:defRPr sz="1000"/>
            </a:lvl3pPr>
            <a:lvl4pPr marL="1357562" indent="0">
              <a:buNone/>
              <a:defRPr sz="900"/>
            </a:lvl4pPr>
            <a:lvl5pPr marL="1810079" indent="0">
              <a:buNone/>
              <a:defRPr sz="900"/>
            </a:lvl5pPr>
            <a:lvl6pPr marL="2262598" indent="0">
              <a:buNone/>
              <a:defRPr sz="900"/>
            </a:lvl6pPr>
            <a:lvl7pPr marL="2715115" indent="0">
              <a:buNone/>
              <a:defRPr sz="900"/>
            </a:lvl7pPr>
            <a:lvl8pPr marL="3167636" indent="0">
              <a:buNone/>
              <a:defRPr sz="900"/>
            </a:lvl8pPr>
            <a:lvl9pPr marL="36201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897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703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559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771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410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070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67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90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043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437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23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610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02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717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21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5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6" tIns="45688" rIns="91376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76" tIns="45688" rIns="91376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B18C-EEE8-C041-87B0-D540947B0FAE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2F18-D333-EE4B-819E-DDDA5FF9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2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8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9" indent="-342659" algn="l" defTabSz="45688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8" indent="-285548" algn="l" defTabSz="4568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9" indent="-228439" algn="l" defTabSz="4568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7" indent="-228439" algn="l" defTabSz="45688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7" indent="-228439" algn="l" defTabSz="45688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6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5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2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fld id="{2EBD0BD0-7D63-9F48-B4B3-4941F8FE6FC5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375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3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659" indent="-34265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28" indent="-285548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199" indent="-22843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077" indent="-22843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957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fld id="{C48C0246-4916-4944-BD04-B272DE52A91A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3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0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659" indent="-34265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28" indent="-285548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199" indent="-22843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077" indent="-22843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957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453" tIns="45232" rIns="90453" bIns="452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0453" tIns="45232" rIns="90453" bIns="452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453" tIns="45232" rIns="90453" bIns="4523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264"/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2264"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453" tIns="45232" rIns="90453" bIns="4523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264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453" tIns="45232" rIns="90453" bIns="4523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264"/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22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4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22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195" indent="-339195" algn="l" defTabSz="4522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4906" indent="-282658" algn="l" defTabSz="45226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645" indent="-226156" algn="l" defTabSz="45226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894" indent="-226156" algn="l" defTabSz="45226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148" indent="-226156" algn="l" defTabSz="45226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404" indent="-226156" algn="l" defTabSz="4522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660" indent="-226156" algn="l" defTabSz="4522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912" indent="-226156" algn="l" defTabSz="4522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171" indent="-226156" algn="l" defTabSz="45226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64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524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69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023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276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528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786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041" algn="l" defTabSz="452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505" tIns="45258" rIns="90505" bIns="452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88"/>
            <a:ext cx="8229600" cy="4525963"/>
          </a:xfrm>
          <a:prstGeom prst="rect">
            <a:avLst/>
          </a:prstGeom>
        </p:spPr>
        <p:txBody>
          <a:bodyPr vert="horz" lIns="90505" tIns="45258" rIns="90505" bIns="452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505" tIns="45258" rIns="90505" bIns="452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527"/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2527"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505" tIns="45258" rIns="90505" bIns="452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527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505" tIns="45258" rIns="90505" bIns="452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2527"/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252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1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252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392" indent="-339392" algn="l" defTabSz="45252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336" indent="-282823" algn="l" defTabSz="45252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05" indent="-226287" algn="l" defTabSz="45252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819" indent="-226287" algn="l" defTabSz="45252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338" indent="-226287" algn="l" defTabSz="45252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859" indent="-226287" algn="l" defTabSz="4525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380" indent="-226287" algn="l" defTabSz="4525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3895" indent="-226287" algn="l" defTabSz="4525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418" indent="-226287" algn="l" defTabSz="4525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27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49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562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079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598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115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636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156" algn="l" defTabSz="4525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9/22/14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11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79388" y="1120776"/>
            <a:ext cx="8229600" cy="120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3" tIns="45221" rIns="90433" bIns="45221">
            <a:spAutoFit/>
          </a:bodyPr>
          <a:lstStyle/>
          <a:p>
            <a:pPr defTabSz="904314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Escherichia coli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strain CFT073,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uropathogenic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defTabSz="904314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Escherichia coli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strain EDL933,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enterohemorrhagic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Escherichia coli K12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strain MG1655, laboratory strain,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66700" y="166689"/>
            <a:ext cx="7264030" cy="82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33" tIns="45221" rIns="90433" bIns="45221">
            <a:spAutoFit/>
          </a:bodyPr>
          <a:lstStyle/>
          <a:p>
            <a:pPr defTabSz="904314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Welch RA, 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et al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 </a:t>
            </a:r>
            <a:b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Natl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Acad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Sci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U S A. 2002; 99:17020-4</a:t>
            </a:r>
            <a:r>
              <a:rPr lang="en-US" sz="2400" b="1" dirty="0">
                <a:solidFill>
                  <a:srgbClr val="FFFF66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209924" name="Picture 4" descr="pq2525297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58" y="2578195"/>
            <a:ext cx="6456363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179390" y="3454404"/>
            <a:ext cx="3994150" cy="19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33" tIns="45221" rIns="90433" bIns="45221">
            <a:spAutoFit/>
          </a:bodyPr>
          <a:lstStyle/>
          <a:p>
            <a:pPr defTabSz="904314"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2400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… only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39.2%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of their combined (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nonredundant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) set of proteins actually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are common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to all three strains.</a:t>
            </a:r>
            <a:r>
              <a:rPr lang="ja-JP" altLang="en-US" sz="2400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FFFF66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7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35000"/>
            <a:ext cx="42672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4064000"/>
            <a:ext cx="7620000" cy="3175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Arial"/>
              </a:rPr>
              <a:t> Figure 2 The bacterial pan-genome. Each gene found in the bacterial genome represents one of three pools: genes found in all but a few bacterial genomes comprise the extended core of essential genes (∼250 gene families that encode proteins involved in </a:t>
            </a:r>
            <a:r>
              <a:rPr lang="en-US" sz="1000" dirty="0" err="1">
                <a:solidFill>
                  <a:prstClr val="black"/>
                </a:solidFill>
                <a:latin typeface="Arial"/>
              </a:rPr>
              <a:t>tran</a:t>
            </a:r>
            <a:r>
              <a:rPr lang="en-US" sz="1000" dirty="0">
                <a:solidFill>
                  <a:prstClr val="black"/>
                </a:solidFill>
                <a:latin typeface="Arial"/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4102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Arial"/>
              </a:rPr>
              <a:t>Pascal  Lapierre , J. Peter  Gogarten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6388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b="1" dirty="0">
                <a:solidFill>
                  <a:prstClr val="black"/>
                </a:solidFill>
                <a:latin typeface="Arial"/>
              </a:rPr>
              <a:t> Estimating the size of the bacterial pan-genome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>
                <a:solidFill>
                  <a:prstClr val="black"/>
                </a:solidFill>
                <a:latin typeface="Arial"/>
              </a:rPr>
              <a:t>Trends in Genetics, Volume 25, Issue 3, 2009, 107 - 110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prstClr val="black"/>
                </a:solidFill>
                <a:latin typeface="Arial"/>
              </a:rPr>
              <a:t>http://dx.doi.org/10.1016/j.tig.2008.12.004</a:t>
            </a:r>
          </a:p>
        </p:txBody>
      </p:sp>
    </p:spTree>
    <p:extLst>
      <p:ext uri="{BB962C8B-B14F-4D97-AF65-F5344CB8AC3E}">
        <p14:creationId xmlns:p14="http://schemas.microsoft.com/office/powerpoint/2010/main" val="59477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31" y="0"/>
            <a:ext cx="8778875" cy="674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b="1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Kézdy-Swinbourne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Plot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plot can be used to estimate the value that a decay function approaches as time goes to infinity.  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Assume the simple decay function 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f(x) = K + A  e</a:t>
            </a:r>
            <a:r>
              <a:rPr lang="en-US" sz="24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kx</a:t>
            </a:r>
            <a:r>
              <a:rPr lang="en-US" sz="24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then  f(x + ∆x) = K + A  e</a:t>
            </a:r>
            <a:r>
              <a:rPr lang="en-US" sz="24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-k(x+∆x)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Through elimination of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 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f(x+∆x)=e</a:t>
            </a:r>
            <a:r>
              <a:rPr lang="en-US" sz="24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-k ∆x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f(x) + K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the plot of f(x+∆x) against f(x) </a:t>
            </a:r>
            <a:b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the slope is e</a:t>
            </a:r>
            <a:r>
              <a:rPr lang="en-US" sz="2400" baseline="30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-k ∆x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  <a:b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x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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both f(x) and f(x+∆x) approach the same constant : </a:t>
            </a:r>
            <a:b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f(x)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K, f(x+∆x)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K. (see the def. for the decay function)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Kézdy-Swinbourne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Plot is rather insensitive to deviations from a simple single component decay function.  </a:t>
            </a: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More at Hiromi K: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Kinetics of Fast Enzyme Reactions.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New York: Halsted Press (Wiley); 1979</a:t>
            </a:r>
          </a:p>
        </p:txBody>
      </p:sp>
    </p:spTree>
    <p:extLst>
      <p:ext uri="{BB962C8B-B14F-4D97-AF65-F5344CB8AC3E}">
        <p14:creationId xmlns:p14="http://schemas.microsoft.com/office/powerpoint/2010/main" val="311739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859" y="0"/>
            <a:ext cx="6058477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Kézdy-Swinbourne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Plot 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5775" y="1079967"/>
            <a:ext cx="2626591" cy="2863103"/>
          </a:xfrm>
        </p:spPr>
        <p:txBody>
          <a:bodyPr/>
          <a:lstStyle/>
          <a:p>
            <a:pPr algn="l" eaLnBrk="1" hangingPunct="1"/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If   f(x)=K+A • </a:t>
            </a:r>
            <a:r>
              <a:rPr lang="en-US" sz="1300" dirty="0" err="1">
                <a:latin typeface="Times New Roman" charset="0"/>
                <a:ea typeface="ＭＳ Ｐゴシック" charset="0"/>
                <a:cs typeface="ＭＳ Ｐゴシック" charset="0"/>
              </a:rPr>
              <a:t>exp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(-</a:t>
            </a:r>
            <a:r>
              <a:rPr lang="en-US" sz="1300" dirty="0" err="1">
                <a:latin typeface="Times New Roman" charset="0"/>
                <a:ea typeface="ＭＳ Ｐゴシック" charset="0"/>
                <a:cs typeface="ＭＳ Ｐゴシック" charset="0"/>
              </a:rPr>
              <a:t>k•x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), then </a:t>
            </a:r>
          </a:p>
          <a:p>
            <a:pPr algn="l" eaLnBrk="1" hangingPunct="1"/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f(x+∆x)=K+A • </a:t>
            </a:r>
            <a:r>
              <a:rPr lang="en-US" sz="1300" dirty="0" err="1">
                <a:latin typeface="Times New Roman" charset="0"/>
                <a:ea typeface="ＭＳ Ｐゴシック" charset="0"/>
                <a:cs typeface="ＭＳ Ｐゴシック" charset="0"/>
              </a:rPr>
              <a:t>exp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(-k•(x+∆x)).</a:t>
            </a:r>
          </a:p>
          <a:p>
            <a:pPr algn="l" eaLnBrk="1" hangingPunct="1"/>
            <a:endParaRPr lang="en-US" sz="13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Through elimination of A: </a:t>
            </a:r>
          </a:p>
          <a:p>
            <a:pPr algn="l" eaLnBrk="1" hangingPunct="1"/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f(x+∆x)=</a:t>
            </a:r>
            <a:r>
              <a:rPr lang="en-US" sz="1300" dirty="0" err="1">
                <a:latin typeface="Times New Roman" charset="0"/>
                <a:ea typeface="ＭＳ Ｐゴシック" charset="0"/>
                <a:cs typeface="ＭＳ Ｐゴシック" charset="0"/>
              </a:rPr>
              <a:t>exp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(-k • ∆x) • f(x) + K</a:t>
            </a:r>
            <a:r>
              <a:rPr lang="ja-JP" alt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13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sz="13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And for x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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b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	f(x)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K, f(x+∆x)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b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latin typeface="Times New Roman" charset="0"/>
                <a:ea typeface="ＭＳ Ｐゴシック" charset="0"/>
                <a:cs typeface="ＭＳ Ｐゴシック" charset="0"/>
              </a:rPr>
              <a:t>	(blue arrow)</a:t>
            </a:r>
          </a:p>
        </p:txBody>
      </p:sp>
      <p:graphicFrame>
        <p:nvGraphicFramePr>
          <p:cNvPr id="193540" name="Object 2"/>
          <p:cNvGraphicFramePr>
            <a:graphicFrameLocks noChangeAspect="1"/>
          </p:cNvGraphicFramePr>
          <p:nvPr/>
        </p:nvGraphicFramePr>
        <p:xfrm>
          <a:off x="496455" y="1078566"/>
          <a:ext cx="5626966" cy="418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42920635" imgH="32863492" progId="Excel.Sheet.8">
                  <p:embed/>
                </p:oleObj>
              </mc:Choice>
              <mc:Fallback>
                <p:oleObj name="Worksheet" r:id="rId4" imgW="42920635" imgH="328634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55" y="1078566"/>
                        <a:ext cx="5626966" cy="4181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2606390" y="4276445"/>
            <a:ext cx="2635250" cy="25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531" tIns="40763" rIns="81531" bIns="40763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</a:rPr>
              <a:t>Novel genes after looking in x genomes</a:t>
            </a:r>
            <a:r>
              <a:rPr lang="en-US" sz="1100"/>
              <a:t> </a:t>
            </a: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523881" y="1082769"/>
            <a:ext cx="266988" cy="3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531" tIns="40763" rIns="81531" bIns="40763" anchor="ctr"/>
          <a:lstStyle/>
          <a:p>
            <a:endParaRPr lang="en-US"/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831273" y="1495988"/>
            <a:ext cx="370898" cy="3393982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531" tIns="40763" rIns="81531" bIns="40763" anchor="ctr"/>
          <a:lstStyle/>
          <a:p>
            <a:endParaRPr lang="en-US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 rot="16186314">
            <a:off x="-886029" y="2370450"/>
            <a:ext cx="3482228" cy="46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1" tIns="40763" rIns="81531" bIns="40763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</a:rPr>
              <a:t>Novel genes after looking in x + ∆x genomes</a:t>
            </a:r>
            <a:r>
              <a:rPr lang="en-US"/>
              <a:t> 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424298" y="5394232"/>
            <a:ext cx="7231785" cy="130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1" tIns="40763" rIns="81531" bIns="40763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only values with x ≥ 80 genomes were included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Even after comparing to a very large (infinite) number of bacterial genomes, on average, each new genome will contain about </a:t>
            </a:r>
            <a:r>
              <a:rPr lang="en-US" sz="1600" b="1"/>
              <a:t>230</a:t>
            </a:r>
            <a:r>
              <a:rPr lang="en-US" sz="1600"/>
              <a:t> genes that do not have a homolog in the other genomes. 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3534353" y="3347762"/>
            <a:ext cx="2394238" cy="74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31" tIns="40763" rIns="81531" bIns="40763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~230 novel genes per genome </a:t>
            </a:r>
            <a:r>
              <a:rPr lang="en-US"/>
              <a:t> </a:t>
            </a:r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 flipH="1" flipV="1">
            <a:off x="3209636" y="3239908"/>
            <a:ext cx="284307" cy="399209"/>
          </a:xfrm>
          <a:prstGeom prst="line">
            <a:avLst/>
          </a:prstGeom>
          <a:noFill/>
          <a:ln w="28575">
            <a:solidFill>
              <a:srgbClr val="0A0F7D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31" tIns="40763" rIns="81531" bIns="40763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5773" y="3294659"/>
            <a:ext cx="2306426" cy="492378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en-US" sz="1300" dirty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each line: </a:t>
            </a:r>
          </a:p>
          <a:p>
            <a:r>
              <a:rPr lang="en-US" sz="1300" dirty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Slope </a:t>
            </a:r>
            <a:r>
              <a:rPr lang="en-US" sz="1300" dirty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  </a:t>
            </a:r>
            <a:r>
              <a:rPr lang="en-US" sz="1300" dirty="0" err="1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</a:t>
            </a:r>
            <a:r>
              <a:rPr lang="en-US" sz="1300" dirty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(-k• ∆x)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5607" y="3976666"/>
            <a:ext cx="2700947" cy="1477328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en-US" dirty="0" smtClean="0"/>
              <a:t>Both the value at infinity (time or number of genomes) = K and the decay constant k can be estimated!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id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9" y="915656"/>
            <a:ext cx="4762145" cy="336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7" y="4380348"/>
            <a:ext cx="3201941" cy="2244911"/>
          </a:xfrm>
          <a:prstGeom prst="ellipse">
            <a:avLst/>
          </a:prstGeom>
          <a:ln>
            <a:noFill/>
          </a:ln>
          <a:effectLst>
            <a:softEdge rad="114300"/>
          </a:effectLst>
        </p:spPr>
      </p:pic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0" y="62261"/>
            <a:ext cx="9144000" cy="95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3" tIns="45232" rIns="90453" bIns="45232">
            <a:prstTxWarp prst="textNoShape">
              <a:avLst/>
            </a:prstTxWarp>
            <a:spAutoFit/>
          </a:bodyPr>
          <a:lstStyle/>
          <a:p>
            <a:pPr algn="ctr"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GENOMES OF CLOSELY RELATED ORGANISMS: CORE AND SHELL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 rot="-5400000">
            <a:off x="8294223" y="4651827"/>
            <a:ext cx="1410540" cy="24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3" tIns="45232" rIns="90453" bIns="45232">
            <a:prstTxWarp prst="textNoShape">
              <a:avLst/>
            </a:prstTxWarp>
            <a:spAutoFit/>
          </a:bodyPr>
          <a:lstStyle/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A.W.F. Edwards 1998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 rot="-5400000">
            <a:off x="7686860" y="4265585"/>
            <a:ext cx="2173941" cy="31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3" tIns="45232" rIns="90453" bIns="45232">
            <a:prstTxWarp prst="textNoShape">
              <a:avLst/>
            </a:prstTxWarp>
            <a:spAutoFit/>
          </a:bodyPr>
          <a:lstStyle/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Edwards-Venn cogwheel</a:t>
            </a:r>
          </a:p>
        </p:txBody>
      </p:sp>
      <p:sp>
        <p:nvSpPr>
          <p:cNvPr id="39944" name="TextBox 20"/>
          <p:cNvSpPr txBox="1">
            <a:spLocks noChangeArrowheads="1"/>
          </p:cNvSpPr>
          <p:nvPr/>
        </p:nvSpPr>
        <p:spPr bwMode="auto">
          <a:xfrm>
            <a:off x="91" y="6273894"/>
            <a:ext cx="4020179" cy="6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53" tIns="45232" rIns="90453" bIns="45232">
            <a:prstTxWarp prst="textNoShape">
              <a:avLst/>
            </a:prstTxWarp>
            <a:spAutoFit/>
          </a:bodyPr>
          <a:lstStyle/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Image </a:t>
            </a:r>
          </a:p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source: </a:t>
            </a:r>
          </a:p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web.uconn.edu</a:t>
            </a:r>
            <a:r>
              <a:rPr lang="en-US" sz="1100" dirty="0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100" dirty="0" err="1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mcbstaff</a:t>
            </a:r>
            <a:r>
              <a:rPr lang="en-US" sz="1100" dirty="0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100" dirty="0" err="1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benson</a:t>
            </a:r>
            <a:r>
              <a:rPr lang="en-US" sz="1100" dirty="0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/Frankia/</a:t>
            </a:r>
            <a:r>
              <a:rPr lang="en-US" sz="1100" dirty="0" err="1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FrankiaHome.htm</a:t>
            </a:r>
            <a:endParaRPr lang="en-US" sz="1100" i="1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5101380" y="2720320"/>
            <a:ext cx="3541524" cy="3263713"/>
            <a:chOff x="3403" y="528"/>
            <a:chExt cx="1785" cy="1640"/>
          </a:xfrm>
        </p:grpSpPr>
        <p:sp>
          <p:nvSpPr>
            <p:cNvPr id="39952" name="Rectangle 10"/>
            <p:cNvSpPr>
              <a:spLocks noChangeArrowheads="1"/>
            </p:cNvSpPr>
            <p:nvPr/>
          </p:nvSpPr>
          <p:spPr bwMode="auto">
            <a:xfrm>
              <a:off x="3403" y="1233"/>
              <a:ext cx="1785" cy="2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defTabSz="8119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8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9953" name="Picture 11" descr="hamilton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" y="528"/>
              <a:ext cx="1766" cy="1640"/>
            </a:xfrm>
            <a:prstGeom prst="rect">
              <a:avLst/>
            </a:prstGeom>
            <a:noFill/>
            <a:ln w="76200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39954" name="Rectangle 12"/>
            <p:cNvSpPr>
              <a:spLocks noChangeArrowheads="1"/>
            </p:cNvSpPr>
            <p:nvPr/>
          </p:nvSpPr>
          <p:spPr bwMode="auto">
            <a:xfrm>
              <a:off x="4067" y="1227"/>
              <a:ext cx="4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81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core</a:t>
              </a:r>
            </a:p>
          </p:txBody>
        </p:sp>
      </p:grpSp>
      <p:sp>
        <p:nvSpPr>
          <p:cNvPr id="39946" name="WordArt 13"/>
          <p:cNvSpPr>
            <a:spLocks noChangeArrowheads="1" noChangeShapeType="1" noTextEdit="1"/>
          </p:cNvSpPr>
          <p:nvPr/>
        </p:nvSpPr>
        <p:spPr bwMode="auto">
          <a:xfrm>
            <a:off x="6039719" y="3331886"/>
            <a:ext cx="1601932" cy="500063"/>
          </a:xfrm>
          <a:prstGeom prst="rect">
            <a:avLst/>
          </a:prstGeom>
        </p:spPr>
        <p:txBody>
          <a:bodyPr spcFirstLastPara="1" wrap="none" lIns="81219" tIns="40605" rIns="81219" bIns="40605" fromWordArt="1">
            <a:prstTxWarp prst="textArchUp">
              <a:avLst>
                <a:gd name="adj" fmla="val 11117555"/>
              </a:avLst>
            </a:prstTxWarp>
          </a:bodyPr>
          <a:lstStyle/>
          <a:p>
            <a:pPr algn="ctr" defTabSz="811977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4901"/>
                  </a:srgbClr>
                </a:solidFill>
                <a:latin typeface="Arial"/>
                <a:ea typeface="Arial"/>
                <a:cs typeface="Arial"/>
              </a:rPr>
              <a:t>Dispensable</a:t>
            </a:r>
          </a:p>
        </p:txBody>
      </p:sp>
      <p:sp>
        <p:nvSpPr>
          <p:cNvPr id="39947" name="WordArt 14"/>
          <p:cNvSpPr>
            <a:spLocks noChangeArrowheads="1" noChangeShapeType="1" noTextEdit="1"/>
          </p:cNvSpPr>
          <p:nvPr/>
        </p:nvSpPr>
        <p:spPr bwMode="auto">
          <a:xfrm rot="10800000">
            <a:off x="5985519" y="4887166"/>
            <a:ext cx="1601932" cy="500062"/>
          </a:xfrm>
          <a:prstGeom prst="rect">
            <a:avLst/>
          </a:prstGeom>
        </p:spPr>
        <p:txBody>
          <a:bodyPr spcFirstLastPara="1" wrap="none" lIns="81219" tIns="40605" rIns="81219" bIns="40605" fromWordArt="1">
            <a:prstTxWarp prst="textArchUp">
              <a:avLst>
                <a:gd name="adj" fmla="val 11117554"/>
              </a:avLst>
            </a:prstTxWarp>
          </a:bodyPr>
          <a:lstStyle/>
          <a:p>
            <a:pPr algn="ctr" defTabSz="811977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4117"/>
                  </a:srgbClr>
                </a:solidFill>
                <a:latin typeface="Arial"/>
                <a:ea typeface="Arial"/>
                <a:cs typeface="Arial"/>
              </a:rPr>
              <a:t>Dispensable</a:t>
            </a: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>
            <a:off x="5125213" y="2654636"/>
            <a:ext cx="2251364" cy="3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53" tIns="45232" rIns="90453" bIns="45232">
            <a:prstTxWarp prst="textNoShape">
              <a:avLst/>
            </a:prstTxWarp>
            <a:spAutoFit/>
          </a:bodyPr>
          <a:lstStyle/>
          <a:p>
            <a:pPr defTabSz="8119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Strain-specific</a:t>
            </a:r>
          </a:p>
        </p:txBody>
      </p:sp>
      <p:sp>
        <p:nvSpPr>
          <p:cNvPr id="39949" name="Line 16"/>
          <p:cNvSpPr>
            <a:spLocks noChangeShapeType="1"/>
          </p:cNvSpPr>
          <p:nvPr/>
        </p:nvSpPr>
        <p:spPr bwMode="auto">
          <a:xfrm>
            <a:off x="5425374" y="3001778"/>
            <a:ext cx="118341" cy="7087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453" tIns="45232" rIns="90453" bIns="45232" anchor="ctr">
            <a:prstTxWarp prst="textNoShape">
              <a:avLst/>
            </a:prstTxWarp>
            <a:spAutoFit/>
          </a:bodyPr>
          <a:lstStyle/>
          <a:p>
            <a:pPr defTabSz="811977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8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50" name="Line 17"/>
          <p:cNvSpPr>
            <a:spLocks noChangeShapeType="1"/>
          </p:cNvSpPr>
          <p:nvPr/>
        </p:nvSpPr>
        <p:spPr bwMode="auto">
          <a:xfrm>
            <a:off x="5900939" y="2957297"/>
            <a:ext cx="197981" cy="1944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 lIns="90453" tIns="45232" rIns="90453" bIns="45232" anchor="ctr">
            <a:prstTxWarp prst="textNoShape">
              <a:avLst/>
            </a:prstTxWarp>
            <a:spAutoFit/>
          </a:bodyPr>
          <a:lstStyle/>
          <a:p>
            <a:pPr defTabSz="811977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8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51" name="Line 18"/>
          <p:cNvSpPr>
            <a:spLocks noChangeShapeType="1"/>
          </p:cNvSpPr>
          <p:nvPr/>
        </p:nvSpPr>
        <p:spPr bwMode="auto">
          <a:xfrm>
            <a:off x="6470151" y="2824913"/>
            <a:ext cx="813590" cy="1614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 lIns="90453" tIns="45232" rIns="90453" bIns="45232" anchor="ctr">
            <a:prstTxWarp prst="textNoShape">
              <a:avLst/>
            </a:prstTxWarp>
            <a:spAutoFit/>
          </a:bodyPr>
          <a:lstStyle/>
          <a:p>
            <a:pPr defTabSz="811977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8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-1564988" y="2577116"/>
            <a:ext cx="3566934" cy="420584"/>
          </a:xfrm>
          <a:prstGeom prst="rect">
            <a:avLst/>
          </a:prstGeom>
        </p:spPr>
        <p:txBody>
          <a:bodyPr wrap="square" lIns="81248" tIns="40618" rIns="81248" bIns="40618">
            <a:spAutoFit/>
          </a:bodyPr>
          <a:lstStyle/>
          <a:p>
            <a:pPr defTabSz="406083"/>
            <a:r>
              <a:rPr lang="en-US" sz="1100" dirty="0">
                <a:solidFill>
                  <a:prstClr val="black"/>
                </a:solidFill>
                <a:latin typeface="Calibri"/>
              </a:rPr>
              <a:t>From: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Normand et al. (2007) Genome Research 17: 7-15 </a:t>
            </a:r>
          </a:p>
        </p:txBody>
      </p:sp>
    </p:spTree>
    <p:extLst>
      <p:ext uri="{BB962C8B-B14F-4D97-AF65-F5344CB8AC3E}">
        <p14:creationId xmlns:p14="http://schemas.microsoft.com/office/powerpoint/2010/main" val="3207257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2619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Description of Group B Streptococcus Pan-genome</a:t>
            </a:r>
          </a:p>
        </p:txBody>
      </p:sp>
      <p:pic>
        <p:nvPicPr>
          <p:cNvPr id="6147" name="Picture 3" descr="pan_fra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686050"/>
            <a:ext cx="46609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9300" y="19177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defTabSz="913758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Genome comparisons of 8 closely related GBS strains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62200" y="6007100"/>
            <a:ext cx="355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Tettelin, Fraser et al., PNAS 2005 Sep 27;102(39)</a:t>
            </a:r>
          </a:p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1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27200" y="1473200"/>
            <a:ext cx="6286500" cy="396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 anchor="ctr"/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44" y="1647828"/>
            <a:ext cx="5849937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60400" y="2111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38818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ChangeArrowheads="1"/>
          </p:cNvSpPr>
          <p:nvPr/>
        </p:nvSpPr>
        <p:spPr bwMode="auto">
          <a:xfrm>
            <a:off x="660400" y="2111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Bacterial Core</a:t>
            </a: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2943225" y="1395419"/>
            <a:ext cx="3536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Genes that are shared among all Bacteria</a:t>
            </a:r>
          </a:p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Bit score cutoff 50.0 (~10E</a:t>
            </a:r>
            <a:r>
              <a:rPr lang="en-US" baseline="30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-4</a:t>
            </a: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</p:txBody>
      </p:sp>
      <p:pic>
        <p:nvPicPr>
          <p:cNvPr id="11268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6" y="2827344"/>
            <a:ext cx="6227763" cy="366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9" name="Text Box 1029"/>
          <p:cNvSpPr txBox="1">
            <a:spLocks noChangeArrowheads="1"/>
          </p:cNvSpPr>
          <p:nvPr/>
        </p:nvSpPr>
        <p:spPr bwMode="auto">
          <a:xfrm>
            <a:off x="3032128" y="3008312"/>
            <a:ext cx="4769905" cy="30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f(x) =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1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(-K1*x)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2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(-K2*x)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3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(-K3*x)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Plateau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212168" y="4109132"/>
            <a:ext cx="3961038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1" y="1354138"/>
            <a:ext cx="7432675" cy="4408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ChangeArrowheads="1"/>
          </p:cNvSpPr>
          <p:nvPr/>
        </p:nvSpPr>
        <p:spPr bwMode="auto">
          <a:xfrm>
            <a:off x="660400" y="2111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Genes without homologs</a:t>
            </a: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2308231" y="1852615"/>
            <a:ext cx="5224463" cy="52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f(x) =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1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(-K1*x)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2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(-K2*x)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3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(-K3*x)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4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(-K4*x) 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+ A</a:t>
            </a:r>
            <a:r>
              <a:rPr lang="en-US" sz="1400" baseline="-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5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*exp</a:t>
            </a:r>
            <a:r>
              <a:rPr lang="en-US" sz="14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(-K5*x)  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+ Plateau</a:t>
            </a:r>
            <a:r>
              <a:rPr lang="en-US" sz="14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783911"/>
            <a:ext cx="2768600" cy="10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2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783911"/>
            <a:ext cx="2768600" cy="1074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-139700"/>
            <a:ext cx="4932805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58829" y="404816"/>
            <a:ext cx="710447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Core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862013"/>
            <a:ext cx="2355850" cy="7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Essential genes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(Replication, energy, homeostasis)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5510" y="5129215"/>
            <a:ext cx="1135917" cy="52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 116 gene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families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36831" y="404816"/>
            <a:ext cx="1813551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Extended Core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60600" y="862014"/>
            <a:ext cx="2609850" cy="9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Set of genes that define groups or species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(Symbiosis,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photosynthesis)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670682" y="5167313"/>
            <a:ext cx="1405514" cy="7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 17,060 gene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families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940428" y="404816"/>
            <a:ext cx="1916569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Accessory Pool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737100" y="760413"/>
            <a:ext cx="4559300" cy="7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Genes that can be used to distinguish strains or serotypes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(Mostly genes of unknown functions)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897938" y="5167313"/>
            <a:ext cx="2488451" cy="7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~ 114,800 gene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Families uncovered so far</a:t>
            </a:r>
          </a:p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4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re_indi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5214938" y="2605089"/>
            <a:ext cx="190500" cy="25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/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 flipV="1">
            <a:off x="5384800" y="2616200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/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 flipV="1">
            <a:off x="5715000" y="4235451"/>
            <a:ext cx="292100" cy="24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/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5994400" y="4457700"/>
            <a:ext cx="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/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984875" y="5314950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/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22431" y="3287713"/>
            <a:ext cx="8413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76.6%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143631" y="4430713"/>
            <a:ext cx="7143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3.8%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962531" y="2043117"/>
            <a:ext cx="8413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19.6%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82600" y="152401"/>
            <a:ext cx="8229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 anchor="ctr"/>
          <a:lstStyle/>
          <a:p>
            <a:pPr algn="ctr"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Arial" charset="0"/>
                <a:ea typeface="ＭＳ Ｐゴシック" charset="0"/>
                <a:cs typeface="Times New Roman" charset="0"/>
              </a:rPr>
              <a:t>Gene frequency in individual genomes</a:t>
            </a:r>
            <a:r>
              <a:rPr lang="en-US" sz="2800">
                <a:solidFill>
                  <a:srgbClr val="000099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159629" y="5154617"/>
            <a:ext cx="710447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Core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25431" y="2005016"/>
            <a:ext cx="1813551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Extended Core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340228" y="1179517"/>
            <a:ext cx="1916569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/>
          <a:p>
            <a:pPr defTabSz="913758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Accessory Pool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2540000" y="3079750"/>
            <a:ext cx="190500" cy="25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/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1981200" y="3086100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76" tIns="45688" rIns="91376" bIns="45688"/>
          <a:lstStyle/>
          <a:p>
            <a:pPr defTabSz="9137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69" y="5523884"/>
            <a:ext cx="3327400" cy="12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4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">
  <a:themeElements>
    <a:clrScheme name="orb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orb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rb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687</Words>
  <Application>Microsoft Macintosh PowerPoint</Application>
  <PresentationFormat>On-screen Show (4:3)</PresentationFormat>
  <Paragraphs>94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Office Theme</vt:lpstr>
      <vt:lpstr>Blank Presentation</vt:lpstr>
      <vt:lpstr>orb</vt:lpstr>
      <vt:lpstr>8_Office Theme</vt:lpstr>
      <vt:lpstr>9_Office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Kézdy-Swinbourne Plot 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Kézdy-Swinbourne Plot </dc:title>
  <dc:creator>J. Peter Gogarten</dc:creator>
  <cp:lastModifiedBy>J. Peter Gogarten</cp:lastModifiedBy>
  <cp:revision>6</cp:revision>
  <dcterms:created xsi:type="dcterms:W3CDTF">2013-02-12T18:50:23Z</dcterms:created>
  <dcterms:modified xsi:type="dcterms:W3CDTF">2014-09-22T14:49:49Z</dcterms:modified>
</cp:coreProperties>
</file>